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48" r:id="rId1"/>
  </p:sldMasterIdLst>
  <p:notesMasterIdLst>
    <p:notesMasterId r:id="rId5"/>
  </p:notesMasterIdLst>
  <p:sldIdLst>
    <p:sldId id="260" r:id="rId2"/>
    <p:sldId id="261" r:id="rId3"/>
    <p:sldId id="262" r:id="rId4"/>
  </p:sldIdLst>
  <p:sldSz cx="8483600" cy="4813300"/>
  <p:notesSz cx="6858000" cy="9144000"/>
  <p:defaultText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348" autoAdjust="0"/>
    <p:restoredTop sz="95701" autoAdjust="0"/>
  </p:normalViewPr>
  <p:slideViewPr>
    <p:cSldViewPr>
      <p:cViewPr>
        <p:scale>
          <a:sx n="150" d="100"/>
          <a:sy n="150" d="100"/>
        </p:scale>
        <p:origin x="-882" y="-108"/>
      </p:cViewPr>
      <p:guideLst>
        <p:guide orient="horz" pos="1518"/>
        <p:guide pos="267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FC782-87F7-4A95-884A-FD7079ED5E1B}" type="datetimeFigureOut">
              <a:rPr lang="en-IE" smtClean="0"/>
              <a:t>28/04/2013</a:t>
            </a:fld>
            <a:endParaRPr lang="en-IE"/>
          </a:p>
        </p:txBody>
      </p:sp>
      <p:sp>
        <p:nvSpPr>
          <p:cNvPr id="4" name="Slide Image Placeholder 3"/>
          <p:cNvSpPr>
            <a:spLocks noGrp="1" noRot="1" noChangeAspect="1"/>
          </p:cNvSpPr>
          <p:nvPr>
            <p:ph type="sldImg" idx="2"/>
          </p:nvPr>
        </p:nvSpPr>
        <p:spPr>
          <a:xfrm>
            <a:off x="407988" y="685800"/>
            <a:ext cx="6042025"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6CE58-378A-4BD8-A974-15F1B702D907}" type="slidenum">
              <a:rPr lang="en-IE" smtClean="0"/>
              <a:t>‹#›</a:t>
            </a:fld>
            <a:endParaRPr lang="en-IE"/>
          </a:p>
        </p:txBody>
      </p:sp>
    </p:spTree>
    <p:extLst>
      <p:ext uri="{BB962C8B-B14F-4D97-AF65-F5344CB8AC3E}">
        <p14:creationId xmlns:p14="http://schemas.microsoft.com/office/powerpoint/2010/main" val="543751113"/>
      </p:ext>
    </p:extLst>
  </p:cSld>
  <p:clrMap bg1="lt1" tx1="dk1" bg2="lt2" tx2="dk2" accent1="accent1" accent2="accent2" accent3="accent3" accent4="accent4" accent5="accent5" accent6="accent6" hlink="hlink" folHlink="folHlink"/>
  <p:notesStyle>
    <a:lvl1pPr marL="0" algn="l" defTabSz="685896" rtl="0" eaLnBrk="1" latinLnBrk="0" hangingPunct="1">
      <a:defRPr sz="900" kern="1200">
        <a:solidFill>
          <a:schemeClr val="tx1"/>
        </a:solidFill>
        <a:latin typeface="+mn-lt"/>
        <a:ea typeface="+mn-ea"/>
        <a:cs typeface="+mn-cs"/>
      </a:defRPr>
    </a:lvl1pPr>
    <a:lvl2pPr marL="342949" algn="l" defTabSz="685896" rtl="0" eaLnBrk="1" latinLnBrk="0" hangingPunct="1">
      <a:defRPr sz="900" kern="1200">
        <a:solidFill>
          <a:schemeClr val="tx1"/>
        </a:solidFill>
        <a:latin typeface="+mn-lt"/>
        <a:ea typeface="+mn-ea"/>
        <a:cs typeface="+mn-cs"/>
      </a:defRPr>
    </a:lvl2pPr>
    <a:lvl3pPr marL="685896" algn="l" defTabSz="685896" rtl="0" eaLnBrk="1" latinLnBrk="0" hangingPunct="1">
      <a:defRPr sz="900" kern="1200">
        <a:solidFill>
          <a:schemeClr val="tx1"/>
        </a:solidFill>
        <a:latin typeface="+mn-lt"/>
        <a:ea typeface="+mn-ea"/>
        <a:cs typeface="+mn-cs"/>
      </a:defRPr>
    </a:lvl3pPr>
    <a:lvl4pPr marL="1028845" algn="l" defTabSz="685896" rtl="0" eaLnBrk="1" latinLnBrk="0" hangingPunct="1">
      <a:defRPr sz="900" kern="1200">
        <a:solidFill>
          <a:schemeClr val="tx1"/>
        </a:solidFill>
        <a:latin typeface="+mn-lt"/>
        <a:ea typeface="+mn-ea"/>
        <a:cs typeface="+mn-cs"/>
      </a:defRPr>
    </a:lvl4pPr>
    <a:lvl5pPr marL="1371794" algn="l" defTabSz="685896" rtl="0" eaLnBrk="1" latinLnBrk="0" hangingPunct="1">
      <a:defRPr sz="900" kern="1200">
        <a:solidFill>
          <a:schemeClr val="tx1"/>
        </a:solidFill>
        <a:latin typeface="+mn-lt"/>
        <a:ea typeface="+mn-ea"/>
        <a:cs typeface="+mn-cs"/>
      </a:defRPr>
    </a:lvl5pPr>
    <a:lvl6pPr marL="1714744" algn="l" defTabSz="685896" rtl="0" eaLnBrk="1" latinLnBrk="0" hangingPunct="1">
      <a:defRPr sz="900" kern="1200">
        <a:solidFill>
          <a:schemeClr val="tx1"/>
        </a:solidFill>
        <a:latin typeface="+mn-lt"/>
        <a:ea typeface="+mn-ea"/>
        <a:cs typeface="+mn-cs"/>
      </a:defRPr>
    </a:lvl6pPr>
    <a:lvl7pPr marL="2057690" algn="l" defTabSz="685896" rtl="0" eaLnBrk="1" latinLnBrk="0" hangingPunct="1">
      <a:defRPr sz="900" kern="1200">
        <a:solidFill>
          <a:schemeClr val="tx1"/>
        </a:solidFill>
        <a:latin typeface="+mn-lt"/>
        <a:ea typeface="+mn-ea"/>
        <a:cs typeface="+mn-cs"/>
      </a:defRPr>
    </a:lvl7pPr>
    <a:lvl8pPr marL="2400639" algn="l" defTabSz="685896" rtl="0" eaLnBrk="1" latinLnBrk="0" hangingPunct="1">
      <a:defRPr sz="900" kern="1200">
        <a:solidFill>
          <a:schemeClr val="tx1"/>
        </a:solidFill>
        <a:latin typeface="+mn-lt"/>
        <a:ea typeface="+mn-ea"/>
        <a:cs typeface="+mn-cs"/>
      </a:defRPr>
    </a:lvl8pPr>
    <a:lvl9pPr marL="2743588" algn="l" defTabSz="685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apps_intro</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a:t>
            </a:fld>
            <a:endParaRPr lang="en-IE"/>
          </a:p>
        </p:txBody>
      </p:sp>
    </p:spTree>
    <p:extLst>
      <p:ext uri="{BB962C8B-B14F-4D97-AF65-F5344CB8AC3E}">
        <p14:creationId xmlns:p14="http://schemas.microsoft.com/office/powerpoint/2010/main" val="1280108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36273" y="1495246"/>
            <a:ext cx="7211059" cy="1031738"/>
          </a:xfrm>
        </p:spPr>
        <p:txBody>
          <a:bodyPr/>
          <a:lstStyle/>
          <a:p>
            <a:r>
              <a:rPr lang="en-US" smtClean="0"/>
              <a:t>Click to edit Master title style</a:t>
            </a:r>
            <a:endParaRPr lang="en-IE"/>
          </a:p>
        </p:txBody>
      </p:sp>
      <p:sp>
        <p:nvSpPr>
          <p:cNvPr id="3" name="Subtitle 2"/>
          <p:cNvSpPr>
            <a:spLocks noGrp="1"/>
          </p:cNvSpPr>
          <p:nvPr>
            <p:ph type="subTitle" idx="1"/>
          </p:nvPr>
        </p:nvSpPr>
        <p:spPr>
          <a:xfrm>
            <a:off x="1272541" y="2727539"/>
            <a:ext cx="5938522" cy="1230065"/>
          </a:xfrm>
        </p:spPr>
        <p:txBody>
          <a:bodyPr/>
          <a:lstStyle>
            <a:lvl1pPr marL="0" indent="0" algn="ctr">
              <a:buNone/>
              <a:defRPr>
                <a:solidFill>
                  <a:schemeClr val="tx1">
                    <a:tint val="75000"/>
                  </a:schemeClr>
                </a:solidFill>
              </a:defRPr>
            </a:lvl1pPr>
            <a:lvl2pPr marL="342949" indent="0" algn="ctr">
              <a:buNone/>
              <a:defRPr>
                <a:solidFill>
                  <a:schemeClr val="tx1">
                    <a:tint val="75000"/>
                  </a:schemeClr>
                </a:solidFill>
              </a:defRPr>
            </a:lvl2pPr>
            <a:lvl3pPr marL="685896" indent="0" algn="ctr">
              <a:buNone/>
              <a:defRPr>
                <a:solidFill>
                  <a:schemeClr val="tx1">
                    <a:tint val="75000"/>
                  </a:schemeClr>
                </a:solidFill>
              </a:defRPr>
            </a:lvl3pPr>
            <a:lvl4pPr marL="1028845" indent="0" algn="ctr">
              <a:buNone/>
              <a:defRPr>
                <a:solidFill>
                  <a:schemeClr val="tx1">
                    <a:tint val="75000"/>
                  </a:schemeClr>
                </a:solidFill>
              </a:defRPr>
            </a:lvl4pPr>
            <a:lvl5pPr marL="1371794" indent="0" algn="ctr">
              <a:buNone/>
              <a:defRPr>
                <a:solidFill>
                  <a:schemeClr val="tx1">
                    <a:tint val="75000"/>
                  </a:schemeClr>
                </a:solidFill>
              </a:defRPr>
            </a:lvl5pPr>
            <a:lvl6pPr marL="1714744" indent="0" algn="ctr">
              <a:buNone/>
              <a:defRPr>
                <a:solidFill>
                  <a:schemeClr val="tx1">
                    <a:tint val="75000"/>
                  </a:schemeClr>
                </a:solidFill>
              </a:defRPr>
            </a:lvl6pPr>
            <a:lvl7pPr marL="2057690" indent="0" algn="ctr">
              <a:buNone/>
              <a:defRPr>
                <a:solidFill>
                  <a:schemeClr val="tx1">
                    <a:tint val="75000"/>
                  </a:schemeClr>
                </a:solidFill>
              </a:defRPr>
            </a:lvl7pPr>
            <a:lvl8pPr marL="2400639" indent="0" algn="ctr">
              <a:buNone/>
              <a:defRPr>
                <a:solidFill>
                  <a:schemeClr val="tx1">
                    <a:tint val="75000"/>
                  </a:schemeClr>
                </a:solidFill>
              </a:defRPr>
            </a:lvl8pPr>
            <a:lvl9pPr marL="2743588"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461478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595512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50611" y="192757"/>
            <a:ext cx="1908811" cy="4106903"/>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24179" y="192757"/>
            <a:ext cx="5585037" cy="41069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31791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832257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0149" y="3092992"/>
            <a:ext cx="7211059" cy="955976"/>
          </a:xfrm>
        </p:spPr>
        <p:txBody>
          <a:bodyPr anchor="t"/>
          <a:lstStyle>
            <a:lvl1pPr algn="l">
              <a:defRPr sz="3200" b="1" cap="all"/>
            </a:lvl1pPr>
          </a:lstStyle>
          <a:p>
            <a:r>
              <a:rPr lang="en-US" smtClean="0"/>
              <a:t>Click to edit Master title style</a:t>
            </a:r>
            <a:endParaRPr lang="en-IE"/>
          </a:p>
        </p:txBody>
      </p:sp>
      <p:sp>
        <p:nvSpPr>
          <p:cNvPr id="3" name="Text Placeholder 2"/>
          <p:cNvSpPr>
            <a:spLocks noGrp="1"/>
          </p:cNvSpPr>
          <p:nvPr>
            <p:ph type="body" idx="1"/>
          </p:nvPr>
        </p:nvSpPr>
        <p:spPr>
          <a:xfrm>
            <a:off x="670149" y="2040084"/>
            <a:ext cx="7211059" cy="1052909"/>
          </a:xfrm>
        </p:spPr>
        <p:txBody>
          <a:bodyPr anchor="b"/>
          <a:lstStyle>
            <a:lvl1pPr marL="0" indent="0">
              <a:buNone/>
              <a:defRPr sz="1600">
                <a:solidFill>
                  <a:schemeClr val="tx1">
                    <a:tint val="75000"/>
                  </a:schemeClr>
                </a:solidFill>
              </a:defRPr>
            </a:lvl1pPr>
            <a:lvl2pPr marL="342949" indent="0">
              <a:buNone/>
              <a:defRPr sz="1300">
                <a:solidFill>
                  <a:schemeClr val="tx1">
                    <a:tint val="75000"/>
                  </a:schemeClr>
                </a:solidFill>
              </a:defRPr>
            </a:lvl2pPr>
            <a:lvl3pPr marL="685896" indent="0">
              <a:buNone/>
              <a:defRPr sz="1300">
                <a:solidFill>
                  <a:schemeClr val="tx1">
                    <a:tint val="75000"/>
                  </a:schemeClr>
                </a:solidFill>
              </a:defRPr>
            </a:lvl3pPr>
            <a:lvl4pPr marL="1028845" indent="0">
              <a:buNone/>
              <a:defRPr sz="900">
                <a:solidFill>
                  <a:schemeClr val="tx1">
                    <a:tint val="75000"/>
                  </a:schemeClr>
                </a:solidFill>
              </a:defRPr>
            </a:lvl4pPr>
            <a:lvl5pPr marL="1371794" indent="0">
              <a:buNone/>
              <a:defRPr sz="900">
                <a:solidFill>
                  <a:schemeClr val="tx1">
                    <a:tint val="75000"/>
                  </a:schemeClr>
                </a:solidFill>
              </a:defRPr>
            </a:lvl5pPr>
            <a:lvl6pPr marL="1714744" indent="0">
              <a:buNone/>
              <a:defRPr sz="900">
                <a:solidFill>
                  <a:schemeClr val="tx1">
                    <a:tint val="75000"/>
                  </a:schemeClr>
                </a:solidFill>
              </a:defRPr>
            </a:lvl6pPr>
            <a:lvl7pPr marL="2057690" indent="0">
              <a:buNone/>
              <a:defRPr sz="900">
                <a:solidFill>
                  <a:schemeClr val="tx1">
                    <a:tint val="75000"/>
                  </a:schemeClr>
                </a:solidFill>
              </a:defRPr>
            </a:lvl7pPr>
            <a:lvl8pPr marL="2400639" indent="0">
              <a:buNone/>
              <a:defRPr sz="900">
                <a:solidFill>
                  <a:schemeClr val="tx1">
                    <a:tint val="75000"/>
                  </a:schemeClr>
                </a:solidFill>
              </a:defRPr>
            </a:lvl8pPr>
            <a:lvl9pPr marL="2743588" indent="0">
              <a:buNone/>
              <a:defRPr sz="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640289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2418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31250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929F40D8-4FA5-4163-ADD0-7E9CAF564F54}" type="datetimeFigureOut">
              <a:rPr lang="en-IE" smtClean="0"/>
              <a:t>28/04/2013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729221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24181" y="1077421"/>
            <a:ext cx="3748397"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24181" y="1526443"/>
            <a:ext cx="3748397"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309552" y="1077421"/>
            <a:ext cx="3749869"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309552" y="1526443"/>
            <a:ext cx="3749869"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929F40D8-4FA5-4163-ADD0-7E9CAF564F54}" type="datetimeFigureOut">
              <a:rPr lang="en-IE" smtClean="0"/>
              <a:t>28/04/2013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288544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929F40D8-4FA5-4163-ADD0-7E9CAF564F54}" type="datetimeFigureOut">
              <a:rPr lang="en-IE" smtClean="0"/>
              <a:t>28/04/2013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46044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F40D8-4FA5-4163-ADD0-7E9CAF564F54}" type="datetimeFigureOut">
              <a:rPr lang="en-IE" smtClean="0"/>
              <a:t>28/04/2013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2069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4181" y="191640"/>
            <a:ext cx="2791046" cy="815586"/>
          </a:xfrm>
        </p:spPr>
        <p:txBody>
          <a:bodyPr anchor="b"/>
          <a:lstStyle>
            <a:lvl1pPr algn="l">
              <a:defRPr sz="1600" b="1"/>
            </a:lvl1pPr>
          </a:lstStyle>
          <a:p>
            <a:r>
              <a:rPr lang="en-US" smtClean="0"/>
              <a:t>Click to edit Master title style</a:t>
            </a:r>
            <a:endParaRPr lang="en-IE"/>
          </a:p>
        </p:txBody>
      </p:sp>
      <p:sp>
        <p:nvSpPr>
          <p:cNvPr id="3" name="Content Placeholder 2"/>
          <p:cNvSpPr>
            <a:spLocks noGrp="1"/>
          </p:cNvSpPr>
          <p:nvPr>
            <p:ph idx="1"/>
          </p:nvPr>
        </p:nvSpPr>
        <p:spPr>
          <a:xfrm>
            <a:off x="3316854" y="191640"/>
            <a:ext cx="4742569" cy="4108018"/>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24181" y="1007226"/>
            <a:ext cx="2791046" cy="3292432"/>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28/04/2013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90664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62848" y="3369311"/>
            <a:ext cx="5090160" cy="397767"/>
          </a:xfrm>
        </p:spPr>
        <p:txBody>
          <a:bodyPr anchor="b"/>
          <a:lstStyle>
            <a:lvl1pPr algn="l">
              <a:defRPr sz="1600" b="1"/>
            </a:lvl1pPr>
          </a:lstStyle>
          <a:p>
            <a:r>
              <a:rPr lang="en-US" smtClean="0"/>
              <a:t>Click to edit Master title style</a:t>
            </a:r>
            <a:endParaRPr lang="en-IE"/>
          </a:p>
        </p:txBody>
      </p:sp>
      <p:sp>
        <p:nvSpPr>
          <p:cNvPr id="3" name="Picture Placeholder 2"/>
          <p:cNvSpPr>
            <a:spLocks noGrp="1"/>
          </p:cNvSpPr>
          <p:nvPr>
            <p:ph type="pic" idx="1"/>
          </p:nvPr>
        </p:nvSpPr>
        <p:spPr>
          <a:xfrm>
            <a:off x="1662848" y="430079"/>
            <a:ext cx="5090160" cy="2887981"/>
          </a:xfrm>
        </p:spPr>
        <p:txBody>
          <a:bodyPr/>
          <a:lstStyle>
            <a:lvl1pPr marL="0" indent="0">
              <a:buNone/>
              <a:defRPr sz="2500"/>
            </a:lvl1pPr>
            <a:lvl2pPr marL="342949" indent="0">
              <a:buNone/>
              <a:defRPr sz="2200"/>
            </a:lvl2pPr>
            <a:lvl3pPr marL="685896" indent="0">
              <a:buNone/>
              <a:defRPr sz="1900"/>
            </a:lvl3pPr>
            <a:lvl4pPr marL="1028845" indent="0">
              <a:buNone/>
              <a:defRPr sz="1600"/>
            </a:lvl4pPr>
            <a:lvl5pPr marL="1371794" indent="0">
              <a:buNone/>
              <a:defRPr sz="1600"/>
            </a:lvl5pPr>
            <a:lvl6pPr marL="1714744" indent="0">
              <a:buNone/>
              <a:defRPr sz="1600"/>
            </a:lvl6pPr>
            <a:lvl7pPr marL="2057690" indent="0">
              <a:buNone/>
              <a:defRPr sz="1600"/>
            </a:lvl7pPr>
            <a:lvl8pPr marL="2400639" indent="0">
              <a:buNone/>
              <a:defRPr sz="1600"/>
            </a:lvl8pPr>
            <a:lvl9pPr marL="2743588" indent="0">
              <a:buNone/>
              <a:defRPr sz="1600"/>
            </a:lvl9pPr>
          </a:lstStyle>
          <a:p>
            <a:endParaRPr lang="en-IE"/>
          </a:p>
        </p:txBody>
      </p:sp>
      <p:sp>
        <p:nvSpPr>
          <p:cNvPr id="4" name="Text Placeholder 3"/>
          <p:cNvSpPr>
            <a:spLocks noGrp="1"/>
          </p:cNvSpPr>
          <p:nvPr>
            <p:ph type="body" sz="half" idx="2"/>
          </p:nvPr>
        </p:nvSpPr>
        <p:spPr>
          <a:xfrm>
            <a:off x="1662848" y="3767077"/>
            <a:ext cx="5090160" cy="564895"/>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28/04/2013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982213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4183" y="192756"/>
            <a:ext cx="7635238" cy="802215"/>
          </a:xfrm>
          <a:prstGeom prst="rect">
            <a:avLst/>
          </a:prstGeom>
        </p:spPr>
        <p:txBody>
          <a:bodyPr vert="horz" lIns="68590" tIns="34294" rIns="68590" bIns="34294"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24183" y="1123104"/>
            <a:ext cx="7635238" cy="3176554"/>
          </a:xfrm>
          <a:prstGeom prst="rect">
            <a:avLst/>
          </a:prstGeom>
        </p:spPr>
        <p:txBody>
          <a:bodyPr vert="horz" lIns="68590" tIns="34294" rIns="68590" bIns="3429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24183" y="4461218"/>
            <a:ext cx="1979505" cy="256265"/>
          </a:xfrm>
          <a:prstGeom prst="rect">
            <a:avLst/>
          </a:prstGeom>
        </p:spPr>
        <p:txBody>
          <a:bodyPr vert="horz" lIns="68590" tIns="34294" rIns="68590" bIns="34294" rtlCol="0" anchor="ctr"/>
          <a:lstStyle>
            <a:lvl1pPr algn="l">
              <a:defRPr sz="900">
                <a:solidFill>
                  <a:schemeClr val="tx1">
                    <a:tint val="75000"/>
                  </a:schemeClr>
                </a:solidFill>
              </a:defRPr>
            </a:lvl1pPr>
          </a:lstStyle>
          <a:p>
            <a:fld id="{929F40D8-4FA5-4163-ADD0-7E9CAF564F54}" type="datetimeFigureOut">
              <a:rPr lang="en-IE" smtClean="0"/>
              <a:t>28/04/2013</a:t>
            </a:fld>
            <a:endParaRPr lang="en-IE"/>
          </a:p>
        </p:txBody>
      </p:sp>
      <p:sp>
        <p:nvSpPr>
          <p:cNvPr id="5" name="Footer Placeholder 4"/>
          <p:cNvSpPr>
            <a:spLocks noGrp="1"/>
          </p:cNvSpPr>
          <p:nvPr>
            <p:ph type="ftr" sz="quarter" idx="3"/>
          </p:nvPr>
        </p:nvSpPr>
        <p:spPr>
          <a:xfrm>
            <a:off x="2898566" y="4461218"/>
            <a:ext cx="2686472" cy="256265"/>
          </a:xfrm>
          <a:prstGeom prst="rect">
            <a:avLst/>
          </a:prstGeom>
        </p:spPr>
        <p:txBody>
          <a:bodyPr vert="horz" lIns="68590" tIns="34294" rIns="68590" bIns="34294" rtlCol="0" anchor="ctr"/>
          <a:lstStyle>
            <a:lvl1pPr algn="ctr">
              <a:defRPr sz="9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079916" y="4461218"/>
            <a:ext cx="1979505" cy="256265"/>
          </a:xfrm>
          <a:prstGeom prst="rect">
            <a:avLst/>
          </a:prstGeom>
        </p:spPr>
        <p:txBody>
          <a:bodyPr vert="horz" lIns="68590" tIns="34294" rIns="68590" bIns="34294" rtlCol="0" anchor="ctr"/>
          <a:lstStyle>
            <a:lvl1pPr algn="r">
              <a:defRPr sz="900">
                <a:solidFill>
                  <a:schemeClr val="tx1">
                    <a:tint val="75000"/>
                  </a:schemeClr>
                </a:solidFill>
              </a:defRPr>
            </a:lvl1pPr>
          </a:lstStyle>
          <a:p>
            <a:fld id="{8649B67B-6571-4905-B084-AD873B9D9833}" type="slidenum">
              <a:rPr lang="en-IE" smtClean="0"/>
              <a:t>‹#›</a:t>
            </a:fld>
            <a:endParaRPr lang="en-IE"/>
          </a:p>
        </p:txBody>
      </p:sp>
    </p:spTree>
    <p:extLst>
      <p:ext uri="{BB962C8B-B14F-4D97-AF65-F5344CB8AC3E}">
        <p14:creationId xmlns:p14="http://schemas.microsoft.com/office/powerpoint/2010/main" val="3914208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96" rtl="0" eaLnBrk="1" latinLnBrk="0" hangingPunct="1">
        <a:spcBef>
          <a:spcPct val="0"/>
        </a:spcBef>
        <a:buNone/>
        <a:defRPr sz="3500" kern="1200">
          <a:solidFill>
            <a:schemeClr val="tx1"/>
          </a:solidFill>
          <a:latin typeface="+mj-lt"/>
          <a:ea typeface="+mj-ea"/>
          <a:cs typeface="+mj-cs"/>
        </a:defRPr>
      </a:lvl1pPr>
    </p:titleStyle>
    <p:body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46"/>
            <a:ext cx="8483600" cy="4462760"/>
          </a:xfrm>
          <a:prstGeom prst="rect">
            <a:avLst/>
          </a:prstGeom>
        </p:spPr>
        <p:txBody>
          <a:bodyPr wrap="square">
            <a:spAutoFit/>
          </a:bodyPr>
          <a:lstStyle/>
          <a:p>
            <a:pPr algn="ctr"/>
            <a:r>
              <a:rPr lang="en-IE" sz="2000" b="1" dirty="0" smtClean="0">
                <a:solidFill>
                  <a:schemeClr val="accent1"/>
                </a:solidFill>
                <a:latin typeface="Cambria" pitchFamily="18" charset="0"/>
              </a:rPr>
              <a:t>Simulink</a:t>
            </a:r>
            <a:endParaRPr lang="en-IE" sz="1800" dirty="0" smtClean="0"/>
          </a:p>
          <a:p>
            <a:pPr algn="just"/>
            <a:endParaRPr lang="en-IE" sz="1200" dirty="0" smtClean="0"/>
          </a:p>
          <a:p>
            <a:pPr algn="just"/>
            <a:endParaRPr lang="en-IE" sz="1200" dirty="0" smtClean="0"/>
          </a:p>
          <a:p>
            <a:pPr algn="just"/>
            <a:r>
              <a:rPr lang="en-GB" sz="1600" dirty="0"/>
              <a:t>Simulink, an extension of MATLAB, is a graphical environment used for the simulation of dynamic systems. Simscape is a further extension of Simulink that allows for the modelling of physical systems that include electrical, mechanical and other physical domains</a:t>
            </a:r>
            <a:r>
              <a:rPr lang="en-GB" sz="1600" dirty="0" smtClean="0"/>
              <a:t>.</a:t>
            </a:r>
          </a:p>
          <a:p>
            <a:pPr algn="just"/>
            <a:endParaRPr lang="en-GB" sz="1600" dirty="0"/>
          </a:p>
          <a:p>
            <a:pPr algn="just"/>
            <a:r>
              <a:rPr lang="en-GB" sz="1600" dirty="0" smtClean="0"/>
              <a:t>The circuits in this section have been created using Simulink/Simscape.</a:t>
            </a:r>
          </a:p>
          <a:p>
            <a:pPr algn="just"/>
            <a:endParaRPr lang="en-GB" sz="1600" dirty="0"/>
          </a:p>
          <a:p>
            <a:pPr algn="just"/>
            <a:r>
              <a:rPr lang="en-GB" sz="1600" dirty="0" smtClean="0"/>
              <a:t>For each sample application, there is an explanation and then a button where you may open the circuit itself.</a:t>
            </a:r>
          </a:p>
          <a:p>
            <a:pPr algn="just"/>
            <a:endParaRPr lang="en-GB" sz="1600" dirty="0"/>
          </a:p>
          <a:p>
            <a:pPr algn="just"/>
            <a:r>
              <a:rPr lang="en-GB" sz="1600" dirty="0" smtClean="0"/>
              <a:t>The next page is an example of the real-time plotting of a simple circuit into this Toolbox. The circuit is a simple AC voltage source in series with an ideal memristor.</a:t>
            </a:r>
          </a:p>
          <a:p>
            <a:pPr algn="just"/>
            <a:endParaRPr lang="en-GB" sz="1600" dirty="0" smtClean="0"/>
          </a:p>
          <a:p>
            <a:pPr algn="just"/>
            <a:r>
              <a:rPr lang="en-GB" sz="1600" dirty="0" smtClean="0"/>
              <a:t>To START the circuit, press the Start button</a:t>
            </a:r>
          </a:p>
          <a:p>
            <a:pPr algn="just"/>
            <a:r>
              <a:rPr lang="en-GB" sz="1600" dirty="0" smtClean="0"/>
              <a:t>To STOP the circuit, press the Stop button. Please always press stop before leaving the page to avoid errors when coming back to the </a:t>
            </a:r>
            <a:r>
              <a:rPr lang="en-GB" sz="1600" smtClean="0"/>
              <a:t>circuit.</a:t>
            </a:r>
            <a:endParaRPr lang="en-GB" sz="1600" dirty="0" smtClean="0"/>
          </a:p>
        </p:txBody>
      </p:sp>
    </p:spTree>
    <p:extLst>
      <p:ext uri="{BB962C8B-B14F-4D97-AF65-F5344CB8AC3E}">
        <p14:creationId xmlns:p14="http://schemas.microsoft.com/office/powerpoint/2010/main" val="2448407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334070" y="2190626"/>
                <a:ext cx="5904656" cy="1844159"/>
              </a:xfrm>
              <a:prstGeom prst="rect">
                <a:avLst/>
              </a:prstGeom>
              <a:noFill/>
            </p:spPr>
            <p:txBody>
              <a:bodyPr wrap="square" rtlCol="0">
                <a:spAutoFit/>
              </a:bodyPr>
              <a:lstStyle/>
              <a:p>
                <a:pPr algn="just"/>
                <a:r>
                  <a:rPr lang="en-GB" sz="1150" dirty="0" smtClean="0"/>
                  <a:t>The memristor used to emulate the synapse is described by the equations </a:t>
                </a:r>
              </a:p>
              <a:p>
                <a:pPr algn="just"/>
                <a14:m>
                  <m:oMathPara xmlns:m="http://schemas.openxmlformats.org/officeDocument/2006/math">
                    <m:oMathParaPr>
                      <m:jc m:val="centerGroup"/>
                    </m:oMathParaPr>
                    <m:oMath xmlns:m="http://schemas.openxmlformats.org/officeDocument/2006/math">
                      <m:f>
                        <m:fPr>
                          <m:ctrlPr>
                            <a:rPr lang="en-GB" sz="1150" b="0" i="1" smtClean="0">
                              <a:latin typeface="Cambria Math"/>
                            </a:rPr>
                          </m:ctrlPr>
                        </m:fPr>
                        <m:num>
                          <m:r>
                            <a:rPr lang="en-GB" sz="1150" b="0" i="1" smtClean="0">
                              <a:latin typeface="Cambria Math"/>
                            </a:rPr>
                            <m:t>𝑑𝑥</m:t>
                          </m:r>
                        </m:num>
                        <m:den>
                          <m:r>
                            <a:rPr lang="en-GB" sz="1150" b="0" i="1" smtClean="0">
                              <a:latin typeface="Cambria Math"/>
                            </a:rPr>
                            <m:t>𝑑𝑡</m:t>
                          </m:r>
                        </m:den>
                      </m:f>
                      <m:r>
                        <a:rPr lang="en-GB" sz="1150" b="0" i="1" smtClean="0">
                          <a:latin typeface="Cambria Math"/>
                        </a:rPr>
                        <m:t>=(</m:t>
                      </m:r>
                      <m:r>
                        <m:rPr>
                          <m:sty m:val="p"/>
                        </m:rPr>
                        <a:rPr lang="el-GR" sz="1150" b="0" i="1" smtClean="0">
                          <a:latin typeface="Cambria Math"/>
                        </a:rPr>
                        <m:t>β</m:t>
                      </m:r>
                      <m:sSub>
                        <m:sSubPr>
                          <m:ctrlPr>
                            <a:rPr lang="en-GB" sz="1150" b="0" i="1" smtClean="0">
                              <a:latin typeface="Cambria Math"/>
                            </a:rPr>
                          </m:ctrlPr>
                        </m:sSubPr>
                        <m:e>
                          <m:r>
                            <a:rPr lang="en-GB" sz="1150" b="0" i="1" smtClean="0">
                              <a:latin typeface="Cambria Math"/>
                            </a:rPr>
                            <m:t>𝑉</m:t>
                          </m:r>
                        </m:e>
                        <m:sub>
                          <m:r>
                            <a:rPr lang="en-GB" sz="1150" b="0" i="1" smtClean="0">
                              <a:latin typeface="Cambria Math"/>
                            </a:rPr>
                            <m:t>𝑀</m:t>
                          </m:r>
                        </m:sub>
                      </m:sSub>
                      <m:r>
                        <a:rPr lang="en-GB" sz="1150" b="0" i="1" smtClean="0">
                          <a:latin typeface="Cambria Math"/>
                        </a:rPr>
                        <m:t>+0.5</m:t>
                      </m:r>
                      <m:d>
                        <m:dPr>
                          <m:ctrlPr>
                            <a:rPr lang="en-GB" sz="1150" b="0" i="1" smtClean="0">
                              <a:latin typeface="Cambria Math"/>
                            </a:rPr>
                          </m:ctrlPr>
                        </m:dPr>
                        <m:e>
                          <m:r>
                            <a:rPr lang="en-GB" sz="1150" b="0" i="1" smtClean="0">
                              <a:latin typeface="Cambria Math"/>
                              <a:ea typeface="Cambria Math"/>
                            </a:rPr>
                            <m:t>𝛼</m:t>
                          </m:r>
                          <m:r>
                            <a:rPr lang="en-GB" sz="1150" b="0" i="1" smtClean="0">
                              <a:latin typeface="Cambria Math"/>
                              <a:ea typeface="Cambria Math"/>
                            </a:rPr>
                            <m:t> − </m:t>
                          </m:r>
                          <m:r>
                            <a:rPr lang="en-GB" sz="1150" b="0" i="1" smtClean="0">
                              <a:latin typeface="Cambria Math"/>
                              <a:ea typeface="Cambria Math"/>
                            </a:rPr>
                            <m:t>𝛽</m:t>
                          </m:r>
                        </m:e>
                      </m:d>
                      <m:d>
                        <m:dPr>
                          <m:begChr m:val="["/>
                          <m:endChr m:val="]"/>
                          <m:ctrlPr>
                            <a:rPr lang="en-GB" sz="1150" b="0" i="1" smtClean="0">
                              <a:latin typeface="Cambria Math"/>
                              <a:ea typeface="Cambria Math"/>
                            </a:rPr>
                          </m:ctrlPr>
                        </m:dPr>
                        <m:e>
                          <m:d>
                            <m:dPr>
                              <m:begChr m:val="|"/>
                              <m:endChr m:val="|"/>
                              <m:ctrlPr>
                                <a:rPr lang="en-GB" sz="1150" b="0" i="1" smtClean="0">
                                  <a:latin typeface="Cambria Math"/>
                                  <a:ea typeface="Cambria Math"/>
                                </a:rPr>
                              </m:ctrlPr>
                            </m:dPr>
                            <m:e>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𝑀</m:t>
                                  </m:r>
                                </m:sub>
                              </m:sSub>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𝑇</m:t>
                                  </m:r>
                                </m:sub>
                              </m:sSub>
                            </m:e>
                          </m:d>
                          <m:r>
                            <a:rPr lang="en-GB" sz="1150" b="0" i="1" smtClean="0">
                              <a:latin typeface="Cambria Math"/>
                              <a:ea typeface="Cambria Math"/>
                            </a:rPr>
                            <m:t>−</m:t>
                          </m:r>
                          <m:d>
                            <m:dPr>
                              <m:begChr m:val="|"/>
                              <m:endChr m:val="|"/>
                              <m:ctrlPr>
                                <a:rPr lang="en-GB" sz="1150" i="1">
                                  <a:latin typeface="Cambria Math"/>
                                  <a:ea typeface="Cambria Math"/>
                                </a:rPr>
                              </m:ctrlPr>
                            </m:dPr>
                            <m:e>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𝑀</m:t>
                                  </m:r>
                                </m:sub>
                              </m:sSub>
                              <m:r>
                                <a:rPr lang="en-GB" sz="1150" i="1">
                                  <a:latin typeface="Cambria Math"/>
                                  <a:ea typeface="Cambria Math"/>
                                </a:rPr>
                                <m:t>+</m:t>
                              </m:r>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𝑇</m:t>
                                  </m:r>
                                </m:sub>
                              </m:sSub>
                            </m:e>
                          </m:d>
                        </m:e>
                      </m:d>
                      <m:r>
                        <a:rPr lang="en-GB" sz="1150" b="0" i="1" smtClean="0">
                          <a:latin typeface="Cambria Math"/>
                          <a:ea typeface="Cambria Math"/>
                        </a:rPr>
                        <m:t>)((</m:t>
                      </m:r>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m:t>
                          </m:r>
                          <m:r>
                            <a:rPr lang="en-GB" sz="1150" b="0" i="1" smtClean="0">
                              <a:latin typeface="Cambria Math"/>
                              <a:ea typeface="Cambria Math"/>
                            </a:rPr>
                            <m:t>𝑉</m:t>
                          </m:r>
                        </m:e>
                      </m:d>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𝑥</m:t>
                          </m:r>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𝑅</m:t>
                              </m:r>
                            </m:e>
                            <m:sub>
                              <m:r>
                                <a:rPr lang="en-GB" sz="1150" b="0" i="1" smtClean="0">
                                  <a:latin typeface="Cambria Math"/>
                                  <a:ea typeface="Cambria Math"/>
                                </a:rPr>
                                <m:t>1</m:t>
                              </m:r>
                            </m:sub>
                          </m:sSub>
                        </m:e>
                      </m:d>
                      <m:r>
                        <a:rPr lang="en-GB" sz="1150" b="0" i="1" smtClean="0">
                          <a:latin typeface="Cambria Math"/>
                          <a:ea typeface="Cambria Math"/>
                        </a:rPr>
                        <m:t>+</m:t>
                      </m:r>
                      <m:r>
                        <a:rPr lang="en-GB" sz="1150" i="1">
                          <a:latin typeface="Cambria Math"/>
                          <a:ea typeface="Cambria Math"/>
                        </a:rPr>
                        <m:t>(</m:t>
                      </m:r>
                      <m:r>
                        <a:rPr lang="en-GB" sz="1150" i="1">
                          <a:latin typeface="Cambria Math"/>
                          <a:ea typeface="Cambria Math"/>
                        </a:rPr>
                        <m:t>𝜃</m:t>
                      </m:r>
                      <m:d>
                        <m:dPr>
                          <m:ctrlPr>
                            <a:rPr lang="en-GB" sz="1150" i="1">
                              <a:latin typeface="Cambria Math"/>
                              <a:ea typeface="Cambria Math"/>
                            </a:rPr>
                          </m:ctrlPr>
                        </m:dPr>
                        <m:e>
                          <m:r>
                            <a:rPr lang="en-GB" sz="1150" i="1">
                              <a:latin typeface="Cambria Math"/>
                              <a:ea typeface="Cambria Math"/>
                            </a:rPr>
                            <m:t>+</m:t>
                          </m:r>
                          <m:r>
                            <a:rPr lang="en-GB" sz="1150" i="1">
                              <a:latin typeface="Cambria Math"/>
                              <a:ea typeface="Cambria Math"/>
                            </a:rPr>
                            <m:t>𝑉</m:t>
                          </m:r>
                        </m:e>
                      </m:d>
                      <m:r>
                        <a:rPr lang="en-GB" sz="1150" i="1">
                          <a:latin typeface="Cambria Math"/>
                          <a:ea typeface="Cambria Math"/>
                        </a:rPr>
                        <m:t>𝜃</m:t>
                      </m:r>
                      <m:d>
                        <m:dPr>
                          <m:ctrlPr>
                            <a:rPr lang="en-GB" sz="1150" b="0" i="1" smtClean="0">
                              <a:latin typeface="Cambria Math"/>
                              <a:ea typeface="Cambria Math"/>
                            </a:rPr>
                          </m:ctrlPr>
                        </m:dPr>
                        <m:e>
                          <m:sSub>
                            <m:sSubPr>
                              <m:ctrlPr>
                                <a:rPr lang="en-GB" sz="1150" i="1" smtClean="0">
                                  <a:latin typeface="Cambria Math"/>
                                  <a:ea typeface="Cambria Math"/>
                                </a:rPr>
                              </m:ctrlPr>
                            </m:sSubPr>
                            <m:e>
                              <m:r>
                                <a:rPr lang="en-GB" sz="1150" i="1">
                                  <a:latin typeface="Cambria Math"/>
                                  <a:ea typeface="Cambria Math"/>
                                </a:rPr>
                                <m:t>𝑅</m:t>
                              </m:r>
                            </m:e>
                            <m:sub>
                              <m:r>
                                <a:rPr lang="en-GB" sz="1150" b="0" i="1" smtClean="0">
                                  <a:latin typeface="Cambria Math"/>
                                  <a:ea typeface="Cambria Math"/>
                                </a:rPr>
                                <m:t>2</m:t>
                              </m:r>
                            </m:sub>
                          </m:sSub>
                          <m:r>
                            <a:rPr lang="en-GB" sz="1150" b="0" i="1" smtClean="0">
                              <a:latin typeface="Cambria Math"/>
                              <a:ea typeface="Cambria Math"/>
                            </a:rPr>
                            <m:t>−</m:t>
                          </m:r>
                          <m:r>
                            <a:rPr lang="en-GB" sz="1150" b="0" i="1" smtClean="0">
                              <a:latin typeface="Cambria Math"/>
                              <a:ea typeface="Cambria Math"/>
                            </a:rPr>
                            <m:t>𝑥</m:t>
                          </m:r>
                        </m:e>
                      </m:d>
                      <m:r>
                        <a:rPr lang="en-GB" sz="1150" b="0" i="1" smtClean="0">
                          <a:latin typeface="Cambria Math"/>
                          <a:ea typeface="Cambria Math"/>
                        </a:rPr>
                        <m:t>)</m:t>
                      </m:r>
                    </m:oMath>
                  </m:oMathPara>
                </a14:m>
                <a:endParaRPr lang="en-GB" sz="1150" dirty="0" smtClean="0"/>
              </a:p>
              <a:p>
                <a:pPr algn="just"/>
                <a:endParaRPr lang="en-GB" sz="1150" dirty="0"/>
              </a:p>
              <a:p>
                <a:pPr algn="just"/>
                <a14:m>
                  <m:oMathPara xmlns:m="http://schemas.openxmlformats.org/officeDocument/2006/math">
                    <m:oMathParaPr>
                      <m:jc m:val="centerGroup"/>
                    </m:oMathParaPr>
                    <m:oMath xmlns:m="http://schemas.openxmlformats.org/officeDocument/2006/math">
                      <m:r>
                        <a:rPr lang="en-GB" sz="1150" b="0" i="1" smtClean="0">
                          <a:latin typeface="Cambria Math"/>
                        </a:rPr>
                        <m:t>𝑉</m:t>
                      </m:r>
                      <m:r>
                        <a:rPr lang="en-GB" sz="1150" b="0" i="1" smtClean="0">
                          <a:latin typeface="Cambria Math"/>
                        </a:rPr>
                        <m:t>=</m:t>
                      </m:r>
                      <m:r>
                        <a:rPr lang="en-GB" sz="1150" b="0" i="1" smtClean="0">
                          <a:latin typeface="Cambria Math"/>
                        </a:rPr>
                        <m:t>𝑥</m:t>
                      </m:r>
                      <m:r>
                        <a:rPr lang="en-GB" sz="1150" b="0" i="1" smtClean="0">
                          <a:latin typeface="Cambria Math"/>
                        </a:rPr>
                        <m:t> ∗</m:t>
                      </m:r>
                      <m:r>
                        <a:rPr lang="en-GB" sz="1150" b="0" i="1" smtClean="0">
                          <a:latin typeface="Cambria Math"/>
                        </a:rPr>
                        <m:t>𝑖</m:t>
                      </m:r>
                    </m:oMath>
                  </m:oMathPara>
                </a14:m>
                <a:endParaRPr lang="en-GB" sz="1150" dirty="0" smtClean="0"/>
              </a:p>
              <a:p>
                <a:pPr algn="just"/>
                <a:r>
                  <a:rPr lang="en-GB" sz="1150" dirty="0" smtClean="0"/>
                  <a:t>Where </a:t>
                </a:r>
                <a:r>
                  <a:rPr lang="el-GR" sz="1150" dirty="0" smtClean="0"/>
                  <a:t>α</a:t>
                </a:r>
                <a:r>
                  <a:rPr lang="en-GB" sz="1150" dirty="0" smtClean="0"/>
                  <a:t> and </a:t>
                </a:r>
                <a:r>
                  <a:rPr lang="el-GR" sz="1150" dirty="0" smtClean="0"/>
                  <a:t>β</a:t>
                </a:r>
                <a:r>
                  <a:rPr lang="en-GB" sz="1150" dirty="0" smtClean="0"/>
                  <a:t> characterise the rate of </a:t>
                </a:r>
                <a:r>
                  <a:rPr lang="en-GB" sz="1150" dirty="0" err="1" smtClean="0"/>
                  <a:t>memristance</a:t>
                </a:r>
                <a:r>
                  <a:rPr lang="en-GB" sz="1150" dirty="0" smtClean="0"/>
                  <a:t> change,</a:t>
                </a:r>
              </a:p>
              <a:p>
                <a:pPr algn="just"/>
                <a:r>
                  <a:rPr lang="en-GB" sz="1150" dirty="0" smtClean="0"/>
                  <a:t>V</a:t>
                </a:r>
                <a:r>
                  <a:rPr lang="en-GB" sz="1150" baseline="-25000" dirty="0" smtClean="0"/>
                  <a:t>T</a:t>
                </a:r>
                <a:r>
                  <a:rPr lang="en-GB" sz="1150" dirty="0" smtClean="0"/>
                  <a:t> is a threshold voltage,</a:t>
                </a:r>
              </a:p>
              <a:p>
                <a:pPr algn="just"/>
                <a:r>
                  <a:rPr lang="en-GB" sz="1150" dirty="0" smtClean="0"/>
                  <a:t>R1 and R2 are limiting values and</a:t>
                </a:r>
              </a:p>
              <a:p>
                <a:pPr algn="just"/>
                <a:r>
                  <a:rPr lang="el-GR" sz="1150" dirty="0" smtClean="0"/>
                  <a:t>θ</a:t>
                </a:r>
                <a:r>
                  <a:rPr lang="en-GB" sz="1150" dirty="0" smtClean="0"/>
                  <a:t>(.) is a step function which causes the memristor to be bound by the limits R1 and R2. </a:t>
                </a:r>
              </a:p>
              <a:p>
                <a:pPr algn="just"/>
                <a:r>
                  <a:rPr lang="en-GB" sz="1150" dirty="0" smtClean="0"/>
                  <a:t>This memristor gives a zero pinched as shown in figure(3), with </a:t>
                </a:r>
              </a:p>
            </p:txBody>
          </p:sp>
        </mc:Choice>
        <mc:Fallback xmlns="">
          <p:sp>
            <p:nvSpPr>
              <p:cNvPr id="2" name="TextBox 1"/>
              <p:cNvSpPr txBox="1">
                <a:spLocks noRot="1" noChangeAspect="1" noMove="1" noResize="1" noEditPoints="1" noAdjustHandles="1" noChangeArrowheads="1" noChangeShapeType="1" noTextEdit="1"/>
              </p:cNvSpPr>
              <p:nvPr/>
            </p:nvSpPr>
            <p:spPr>
              <a:xfrm>
                <a:off x="334070" y="2190626"/>
                <a:ext cx="5904656" cy="1844159"/>
              </a:xfrm>
              <a:prstGeom prst="rect">
                <a:avLst/>
              </a:prstGeom>
              <a:blipFill rotWithShape="1">
                <a:blip r:embed="rId2"/>
                <a:stretch>
                  <a:fillRect t="-330" b="-990"/>
                </a:stretch>
              </a:blipFill>
            </p:spPr>
            <p:txBody>
              <a:bodyPr/>
              <a:lstStyle/>
              <a:p>
                <a:r>
                  <a:rPr lang="en-GB">
                    <a:noFill/>
                  </a:rPr>
                  <a:t> </a:t>
                </a:r>
              </a:p>
            </p:txBody>
          </p:sp>
        </mc:Fallback>
      </mc:AlternateContent>
      <p:sp>
        <p:nvSpPr>
          <p:cNvPr id="4" name="TextBox 3"/>
          <p:cNvSpPr txBox="1"/>
          <p:nvPr/>
        </p:nvSpPr>
        <p:spPr>
          <a:xfrm>
            <a:off x="353368" y="174402"/>
            <a:ext cx="3240360" cy="1885131"/>
          </a:xfrm>
          <a:prstGeom prst="rect">
            <a:avLst/>
          </a:prstGeom>
          <a:noFill/>
        </p:spPr>
        <p:txBody>
          <a:bodyPr wrap="square" rtlCol="0">
            <a:spAutoFit/>
          </a:bodyPr>
          <a:lstStyle/>
          <a:p>
            <a:pPr algn="just"/>
            <a:r>
              <a:rPr lang="en-US" sz="1150" dirty="0"/>
              <a:t>Although much is unknown about neurons, some simple brain functions can be simulated using </a:t>
            </a:r>
            <a:r>
              <a:rPr lang="en-US" sz="1150" dirty="0" smtClean="0"/>
              <a:t>simplified </a:t>
            </a:r>
            <a:r>
              <a:rPr lang="en-US" sz="1150" dirty="0"/>
              <a:t>structures. Where a neuron reacts to an input voltage. If the input voltage is above a certain threshold the neuron fires a positive voltage pulse in the forward direction and a negative voltage pulse in the negative direction. It then waits a period of time and repeats</a:t>
            </a:r>
            <a:r>
              <a:rPr lang="en-US" sz="1150" dirty="0" smtClean="0"/>
              <a:t>. As shown in figure(2), note </a:t>
            </a:r>
            <a:r>
              <a:rPr lang="en-US" sz="1150" dirty="0" err="1" smtClean="0"/>
              <a:t>V</a:t>
            </a:r>
            <a:r>
              <a:rPr lang="en-US" sz="1150" baseline="-25000" dirty="0" err="1" smtClean="0"/>
              <a:t>out</a:t>
            </a:r>
            <a:r>
              <a:rPr lang="en-US" sz="1150" baseline="-25000" dirty="0" smtClean="0"/>
              <a:t> </a:t>
            </a:r>
            <a:r>
              <a:rPr lang="en-US" sz="1150" dirty="0" smtClean="0"/>
              <a:t>has been shifted for clarity</a:t>
            </a:r>
            <a:endParaRPr lang="en-US" sz="1150" dirty="0"/>
          </a:p>
          <a:p>
            <a:pPr algn="just"/>
            <a:endParaRPr lang="en-GB"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034" t="11200" r="12278" b="7327"/>
          <a:stretch/>
        </p:blipFill>
        <p:spPr bwMode="auto">
          <a:xfrm>
            <a:off x="5033888" y="154719"/>
            <a:ext cx="240665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129" y="2766689"/>
            <a:ext cx="2602111" cy="1894196"/>
          </a:xfrm>
          <a:prstGeom prst="rect">
            <a:avLst/>
          </a:prstGeom>
        </p:spPr>
      </p:pic>
      <p:sp>
        <p:nvSpPr>
          <p:cNvPr id="6" name="TextBox 5"/>
          <p:cNvSpPr txBox="1"/>
          <p:nvPr/>
        </p:nvSpPr>
        <p:spPr>
          <a:xfrm>
            <a:off x="477590" y="3984592"/>
            <a:ext cx="3476178" cy="977191"/>
          </a:xfrm>
          <a:prstGeom prst="rect">
            <a:avLst/>
          </a:prstGeom>
          <a:noFill/>
        </p:spPr>
        <p:txBody>
          <a:bodyPr wrap="square" numCol="2" rtlCol="0">
            <a:spAutoFit/>
          </a:bodyPr>
          <a:lstStyle/>
          <a:p>
            <a:pPr marL="171450" indent="-171450" algn="just">
              <a:buFont typeface="Arial" pitchFamily="34" charset="0"/>
              <a:buChar char="•"/>
            </a:pPr>
            <a:r>
              <a:rPr lang="el-GR" sz="1150" dirty="0"/>
              <a:t>α</a:t>
            </a:r>
            <a:r>
              <a:rPr lang="en-GB" sz="1150" dirty="0"/>
              <a:t> = </a:t>
            </a:r>
            <a:r>
              <a:rPr lang="el-GR" sz="1150" dirty="0"/>
              <a:t>β</a:t>
            </a:r>
            <a:r>
              <a:rPr lang="en-GB" sz="1150" dirty="0"/>
              <a:t> = 146 k</a:t>
            </a:r>
            <a:r>
              <a:rPr lang="el-GR" sz="1150" dirty="0"/>
              <a:t>Ω</a:t>
            </a:r>
            <a:r>
              <a:rPr lang="en-GB" sz="1150" dirty="0"/>
              <a:t> V</a:t>
            </a:r>
            <a:r>
              <a:rPr lang="en-GB" sz="1150" baseline="30000" dirty="0"/>
              <a:t>-1</a:t>
            </a:r>
            <a:r>
              <a:rPr lang="en-GB" sz="1150" dirty="0"/>
              <a:t> </a:t>
            </a:r>
            <a:r>
              <a:rPr lang="en-GB" sz="1150" dirty="0" smtClean="0"/>
              <a:t>s</a:t>
            </a:r>
            <a:r>
              <a:rPr lang="en-GB" sz="1150" baseline="30000" dirty="0" smtClean="0"/>
              <a:t>-1</a:t>
            </a:r>
          </a:p>
          <a:p>
            <a:pPr marL="171450" indent="-171450" algn="just">
              <a:buFont typeface="Arial" pitchFamily="34" charset="0"/>
              <a:buChar char="•"/>
            </a:pPr>
            <a:r>
              <a:rPr lang="en-GB" sz="1150" dirty="0" smtClean="0"/>
              <a:t>R</a:t>
            </a:r>
            <a:r>
              <a:rPr lang="en-GB" sz="1150" baseline="-25000" dirty="0" smtClean="0"/>
              <a:t>1</a:t>
            </a:r>
            <a:r>
              <a:rPr lang="en-GB" sz="1150" dirty="0" smtClean="0"/>
              <a:t> = 675</a:t>
            </a:r>
            <a:r>
              <a:rPr lang="en-GB" sz="1150" baseline="30000" dirty="0"/>
              <a:t>	</a:t>
            </a:r>
            <a:r>
              <a:rPr lang="el-GR" sz="1150" dirty="0"/>
              <a:t> </a:t>
            </a:r>
            <a:r>
              <a:rPr lang="el-GR" sz="1150" dirty="0" smtClean="0"/>
              <a:t>Ω</a:t>
            </a:r>
            <a:endParaRPr lang="en-GB" sz="1150" dirty="0" smtClean="0"/>
          </a:p>
          <a:p>
            <a:pPr marL="171450" indent="-171450" algn="just">
              <a:buFont typeface="Arial" pitchFamily="34" charset="0"/>
              <a:buChar char="•"/>
            </a:pPr>
            <a:r>
              <a:rPr lang="en-GB" sz="1150" dirty="0" smtClean="0"/>
              <a:t>R</a:t>
            </a:r>
            <a:r>
              <a:rPr lang="en-GB" sz="1150" baseline="-25000" dirty="0" smtClean="0"/>
              <a:t>2</a:t>
            </a:r>
            <a:r>
              <a:rPr lang="en-GB" sz="1150" dirty="0" smtClean="0"/>
              <a:t> = 10 k</a:t>
            </a:r>
            <a:r>
              <a:rPr lang="el-GR" sz="1150" dirty="0" smtClean="0"/>
              <a:t>Ω</a:t>
            </a:r>
            <a:endParaRPr lang="en-GB" sz="1150" dirty="0" smtClean="0"/>
          </a:p>
          <a:p>
            <a:pPr algn="just"/>
            <a:endParaRPr lang="en-GB" sz="1150" dirty="0" smtClean="0"/>
          </a:p>
          <a:p>
            <a:pPr algn="just"/>
            <a:endParaRPr lang="en-GB" sz="1150" dirty="0"/>
          </a:p>
          <a:p>
            <a:pPr marL="171450" indent="-171450" algn="just">
              <a:buFont typeface="Arial" pitchFamily="34" charset="0"/>
              <a:buChar char="•"/>
            </a:pPr>
            <a:r>
              <a:rPr lang="en-GB" sz="1150" dirty="0" smtClean="0"/>
              <a:t>V</a:t>
            </a:r>
            <a:r>
              <a:rPr lang="en-GB" sz="1150" baseline="-25000" dirty="0" smtClean="0"/>
              <a:t>T</a:t>
            </a:r>
            <a:r>
              <a:rPr lang="en-GB" sz="1150" dirty="0" smtClean="0"/>
              <a:t>=4V</a:t>
            </a:r>
          </a:p>
          <a:p>
            <a:pPr marL="171450" indent="-171450" algn="just">
              <a:buFont typeface="Arial" pitchFamily="34" charset="0"/>
              <a:buChar char="•"/>
            </a:pPr>
            <a:r>
              <a:rPr lang="en-GB" sz="1150" dirty="0" smtClean="0"/>
              <a:t>V = 2 sin(</a:t>
            </a:r>
            <a:r>
              <a:rPr lang="en-GB" sz="1150" dirty="0" err="1" smtClean="0"/>
              <a:t>ft</a:t>
            </a:r>
            <a:r>
              <a:rPr lang="en-GB" sz="1150" dirty="0" smtClean="0"/>
              <a:t>) V</a:t>
            </a:r>
          </a:p>
          <a:p>
            <a:pPr marL="171450" indent="-171450" algn="just">
              <a:buFont typeface="Arial" pitchFamily="34" charset="0"/>
              <a:buChar char="•"/>
            </a:pPr>
            <a:endParaRPr lang="en-GB" sz="1150" dirty="0"/>
          </a:p>
          <a:p>
            <a:endParaRPr lang="en-GB" dirty="0"/>
          </a:p>
        </p:txBody>
      </p:sp>
    </p:spTree>
    <p:extLst>
      <p:ext uri="{BB962C8B-B14F-4D97-AF65-F5344CB8AC3E}">
        <p14:creationId xmlns:p14="http://schemas.microsoft.com/office/powerpoint/2010/main" val="1002269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5376" y="462434"/>
            <a:ext cx="6696744" cy="2039020"/>
          </a:xfrm>
          <a:prstGeom prst="rect">
            <a:avLst/>
          </a:prstGeom>
          <a:noFill/>
        </p:spPr>
        <p:txBody>
          <a:bodyPr wrap="square" rtlCol="0">
            <a:spAutoFit/>
          </a:bodyPr>
          <a:lstStyle/>
          <a:p>
            <a:pPr algn="ctr"/>
            <a:r>
              <a:rPr lang="en-GB" sz="1150" u="sng" dirty="0" smtClean="0"/>
              <a:t>Simulink – Simscape</a:t>
            </a:r>
          </a:p>
          <a:p>
            <a:pPr algn="just"/>
            <a:r>
              <a:rPr lang="en-GB" sz="1150" dirty="0" smtClean="0"/>
              <a:t>The neural network shown in figure(1) has been re-created using Simulink, Simscape and the created memristor model. </a:t>
            </a:r>
          </a:p>
          <a:p>
            <a:pPr algn="just"/>
            <a:r>
              <a:rPr lang="en-GB" sz="1150" dirty="0" smtClean="0"/>
              <a:t>In this circuit the neurons have been created using MATLAB functions and have been reduced to subsystems for simplicity.</a:t>
            </a:r>
          </a:p>
          <a:p>
            <a:pPr algn="just"/>
            <a:r>
              <a:rPr lang="en-GB" sz="1150" dirty="0" smtClean="0"/>
              <a:t>In the below graphs it is clear that at first the sound of a buzzer does not cause the dog to salivate and the sight of food does. When the buzzer is sounded along with the sight of the food, the resistance of the memristor clearly falls. This is due to the reverse firing of the neuron N3. When the food is seen N3 fires a negative pulse towards both N1 and N2. If there is a buzzer sounding when this happens i.e. if N2 is firing at the same time there is now a greater voltage drop across the synapse N2, this greater voltage drop allows the memristor reduce the value of its resistance.</a:t>
            </a:r>
            <a:endParaRPr lang="en-GB" sz="1150" dirty="0"/>
          </a:p>
        </p:txBody>
      </p:sp>
    </p:spTree>
    <p:extLst>
      <p:ext uri="{BB962C8B-B14F-4D97-AF65-F5344CB8AC3E}">
        <p14:creationId xmlns:p14="http://schemas.microsoft.com/office/powerpoint/2010/main" val="2450646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3144</TotalTime>
  <Words>540</Words>
  <Application>Microsoft Office PowerPoint</Application>
  <PresentationFormat>Custom</PresentationFormat>
  <Paragraphs>36</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 Carley</dc:creator>
  <cp:lastModifiedBy>Ray Carley</cp:lastModifiedBy>
  <cp:revision>62</cp:revision>
  <dcterms:created xsi:type="dcterms:W3CDTF">2013-02-26T01:20:57Z</dcterms:created>
  <dcterms:modified xsi:type="dcterms:W3CDTF">2013-04-28T21:57:37Z</dcterms:modified>
</cp:coreProperties>
</file>